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7"/>
  </p:notesMasterIdLst>
  <p:handoutMasterIdLst>
    <p:handoutMasterId r:id="rId78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526" r:id="rId35"/>
    <p:sldId id="491" r:id="rId36"/>
    <p:sldId id="492" r:id="rId37"/>
    <p:sldId id="521" r:id="rId38"/>
    <p:sldId id="522" r:id="rId39"/>
    <p:sldId id="523" r:id="rId40"/>
    <p:sldId id="524" r:id="rId41"/>
    <p:sldId id="525" r:id="rId42"/>
    <p:sldId id="479" r:id="rId43"/>
    <p:sldId id="473" r:id="rId44"/>
    <p:sldId id="476" r:id="rId45"/>
    <p:sldId id="445" r:id="rId46"/>
    <p:sldId id="446" r:id="rId47"/>
    <p:sldId id="447" r:id="rId48"/>
    <p:sldId id="448" r:id="rId49"/>
    <p:sldId id="518" r:id="rId50"/>
    <p:sldId id="520" r:id="rId51"/>
    <p:sldId id="451" r:id="rId52"/>
    <p:sldId id="496" r:id="rId53"/>
    <p:sldId id="497" r:id="rId54"/>
    <p:sldId id="498" r:id="rId55"/>
    <p:sldId id="455" r:id="rId56"/>
    <p:sldId id="507" r:id="rId57"/>
    <p:sldId id="508" r:id="rId58"/>
    <p:sldId id="509" r:id="rId59"/>
    <p:sldId id="510" r:id="rId60"/>
    <p:sldId id="457" r:id="rId61"/>
    <p:sldId id="511" r:id="rId62"/>
    <p:sldId id="512" r:id="rId63"/>
    <p:sldId id="513" r:id="rId64"/>
    <p:sldId id="458" r:id="rId65"/>
    <p:sldId id="459" r:id="rId66"/>
    <p:sldId id="460" r:id="rId67"/>
    <p:sldId id="461" r:id="rId68"/>
    <p:sldId id="514" r:id="rId69"/>
    <p:sldId id="462" r:id="rId70"/>
    <p:sldId id="477" r:id="rId71"/>
    <p:sldId id="463" r:id="rId72"/>
    <p:sldId id="467" r:id="rId73"/>
    <p:sldId id="515" r:id="rId74"/>
    <p:sldId id="488" r:id="rId75"/>
    <p:sldId id="517" r:id="rId7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 varScale="1">
        <p:scale>
          <a:sx n="75" d="100"/>
          <a:sy n="75" d="100"/>
        </p:scale>
        <p:origin x="974" y="3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2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85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58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49810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680589" y="1110345"/>
            <a:ext cx="80062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sz="1700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sz="17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sz="1700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15906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372542" cy="3869143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lang="en-US" altLang="en-US" sz="1900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kumimoji="0" lang="en-US" altLang="en-US" sz="1900" b="1" dirty="0">
                <a:latin typeface="Verdana" panose="020B0604030504040204" pitchFamily="34" charset="0"/>
              </a:rPr>
              <a:t> </a:t>
            </a:r>
            <a:r>
              <a:rPr lang="en-US" altLang="en-US" sz="1900" b="1" dirty="0">
                <a:solidFill>
                  <a:srgbClr val="006699"/>
                </a:solidFill>
                <a:latin typeface="+mj-lt"/>
              </a:rPr>
              <a:t>switch</a:t>
            </a:r>
            <a:r>
              <a:rPr kumimoji="0" lang="en-US" altLang="en-US" sz="1900" b="1" dirty="0">
                <a:latin typeface="Verdana" panose="020B0604030504040204" pitchFamily="34" charset="0"/>
              </a:rPr>
              <a:t>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1857864"/>
            <a:ext cx="5090478" cy="41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7080884" cy="4378325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save the 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dirty="0"/>
              <a:t>Some mobile systems (e.g., early version of iOS)  allow only one process to run, others suspended</a:t>
            </a:r>
          </a:p>
          <a:p>
            <a:r>
              <a:rPr lang="en-US" altLang="en-US" dirty="0"/>
              <a:t>Due to screen real estate, user interface limits iOS provides for a </a:t>
            </a:r>
          </a:p>
          <a:p>
            <a:pPr lvl="1"/>
            <a:r>
              <a:rPr lang="en-US" altLang="en-US" dirty="0"/>
              <a:t>Single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dirty="0"/>
              <a:t> process- controlled via user interface</a:t>
            </a:r>
          </a:p>
          <a:p>
            <a:pPr lvl="1"/>
            <a:r>
              <a:rPr lang="en-US" altLang="en-US" dirty="0"/>
              <a:t>Multiple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dirty="0"/>
              <a:t> processes– in memory, running, but not on the display, and with limits</a:t>
            </a:r>
          </a:p>
          <a:p>
            <a:pPr lvl="1"/>
            <a:r>
              <a:rPr lang="en-US" altLang="en-US" dirty="0"/>
              <a:t>Limits include single, short task, receiving notification of events, specific long-running tasks like audio playback</a:t>
            </a:r>
          </a:p>
          <a:p>
            <a:r>
              <a:rPr lang="en-US" altLang="en-US" dirty="0"/>
              <a:t>Android runs foreground and background, with fewer limits</a:t>
            </a:r>
          </a:p>
          <a:p>
            <a:pPr lvl="1"/>
            <a:r>
              <a:rPr lang="en-US" altLang="en-US" dirty="0"/>
              <a:t>Background process uses a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dirty="0"/>
              <a:t> to perform tasks</a:t>
            </a:r>
          </a:p>
          <a:p>
            <a:pPr lvl="1"/>
            <a:r>
              <a:rPr lang="en-US" altLang="en-US" dirty="0"/>
              <a:t>Service can keep running even if background process is suspended</a:t>
            </a:r>
          </a:p>
          <a:p>
            <a:pPr lvl="1"/>
            <a:r>
              <a:rPr lang="en-US" altLang="en-US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75587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1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1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1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1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14573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101600"/>
            <a:ext cx="8229600" cy="57118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190812" cy="4867543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kumimoji="1" lang="en-US" altLang="en-US" sz="2600" dirty="0"/>
              <a:t>Multiprocess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Javascript.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 memory </a:t>
            </a:r>
            <a:r>
              <a:rPr lang="en-US" altLang="en-US" dirty="0"/>
              <a:t>(under the control of users)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 </a:t>
            </a:r>
            <a:r>
              <a:rPr lang="en-US" altLang="en-US" dirty="0"/>
              <a:t>(under the control of OS)</a:t>
            </a:r>
          </a:p>
          <a:p>
            <a:pPr lvl="1"/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interprocess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interprocess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b="1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b="1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Shared Memory Solution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 dirty="0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 dirty="0"/>
          </a:p>
          <a:p>
            <a:r>
              <a:rPr lang="en-US" altLang="en-US" dirty="0"/>
              <a:t>Solution  presented in next slides is correct, but can only use </a:t>
            </a:r>
            <a:r>
              <a:rPr lang="en-US" altLang="en-US" b="1" dirty="0">
                <a:latin typeface="Courier New" panose="02070309020205020404" pitchFamily="49" charset="0"/>
              </a:rPr>
              <a:t>BUFFER_SIZE-1</a:t>
            </a:r>
            <a:r>
              <a:rPr lang="en-US" altLang="en-US" dirty="0"/>
              <a:t> items; that is: 9 items</a:t>
            </a:r>
          </a:p>
          <a:p>
            <a:pPr marL="1598613" lvl="3">
              <a:buFontTx/>
              <a:buNone/>
            </a:pPr>
            <a:endParaRPr lang="en-US" altLang="en-US" sz="20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(Cont.)</a:t>
            </a:r>
          </a:p>
        </p:txBody>
      </p:sp>
      <p:graphicFrame>
        <p:nvGraphicFramePr>
          <p:cNvPr id="2" name="Object 1">
            <a:hlinkClick r:id="" action="ppaction://ole?verb=0"/>
            <a:extLst>
              <a:ext uri="{FF2B5EF4-FFF2-40B4-BE49-F238E27FC236}">
                <a16:creationId xmlns:a16="http://schemas.microsoft.com/office/drawing/2014/main" id="{C5820ACB-D233-45E1-8C49-9309579048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491884"/>
              </p:ext>
            </p:extLst>
          </p:nvPr>
        </p:nvGraphicFramePr>
        <p:xfrm>
          <a:off x="758189" y="1005838"/>
          <a:ext cx="7642373" cy="425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6096120" imgH="3429054" progId="PowerPoint.Show.12">
                  <p:embed/>
                </p:oleObj>
              </mc:Choice>
              <mc:Fallback>
                <p:oleObj name="Presentation" r:id="rId3" imgW="6096120" imgH="342905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8189" y="1005838"/>
                        <a:ext cx="7642373" cy="4257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04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2080" y="18161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18713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item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600" b="1" dirty="0">
                <a:latin typeface="Courier New" panose="02070309020205020404" pitchFamily="49" charset="0"/>
              </a:rPr>
              <a:t>; </a:t>
            </a:r>
            <a:br>
              <a:rPr lang="en-US" altLang="en-US" sz="1600" b="1" dirty="0">
                <a:latin typeface="Courier New" panose="02070309020205020404" pitchFamily="49" charset="0"/>
              </a:rPr>
            </a:br>
            <a:endParaRPr lang="en-US" altLang="en-US" sz="1600" b="1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buffer[in] =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600" b="1" dirty="0">
                <a:latin typeface="Courier New" panose="02070309020205020404" pitchFamily="49" charset="0"/>
              </a:rPr>
              <a:t>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}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1400" dirty="0"/>
              <a:t>	</a:t>
            </a:r>
          </a:p>
          <a:p>
            <a:pPr marL="7167563" lvl="4">
              <a:buFontTx/>
              <a:buNone/>
            </a:pPr>
            <a:endParaRPr lang="en-US" altLang="en-US" sz="1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0687" y="14419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1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1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1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1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419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95120" y="1258888"/>
            <a:ext cx="6299200" cy="359759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while (true) {</a:t>
            </a:r>
            <a:br>
              <a:rPr lang="en-US" altLang="en-US" dirty="0"/>
            </a:br>
            <a:r>
              <a:rPr lang="en-US" altLang="en-US" dirty="0"/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buffer[in] = </a:t>
            </a:r>
            <a:r>
              <a:rPr lang="en-US" altLang="en-US" dirty="0" err="1"/>
              <a:t>next_produced</a:t>
            </a:r>
            <a:r>
              <a:rPr lang="en-US" altLang="en-US" dirty="0"/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11675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53651" y="1262063"/>
            <a:ext cx="6797869" cy="3482657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while (true) {</a:t>
            </a:r>
          </a:p>
          <a:p>
            <a:pPr marL="0" indent="0">
              <a:buNone/>
            </a:pPr>
            <a:r>
              <a:rPr lang="en-US" altLang="en-US" dirty="0"/>
              <a:t>	while (counter == 0) </a:t>
            </a:r>
          </a:p>
          <a:p>
            <a:pPr marL="0" indent="0">
              <a:buNone/>
            </a:pPr>
            <a:r>
              <a:rPr lang="en-US" altLang="en-US" dirty="0"/>
              <a:t>		; /* do nothing */ 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next_consumed</a:t>
            </a:r>
            <a:r>
              <a:rPr lang="en-US" altLang="en-US" dirty="0"/>
              <a:t> = buffer[out]; </a:t>
            </a:r>
          </a:p>
          <a:p>
            <a:pPr marL="0" indent="0">
              <a:buNone/>
            </a:pPr>
            <a:r>
              <a:rPr lang="en-US" altLang="en-US" dirty="0"/>
              <a:t>	out = (out + 1) % BUFFER_SIZE; 	</a:t>
            </a:r>
          </a:p>
          <a:p>
            <a:pPr marL="0" indent="0">
              <a:buNone/>
            </a:pPr>
            <a:r>
              <a:rPr lang="en-US" altLang="en-US" dirty="0"/>
              <a:t>        counter--; </a:t>
            </a:r>
          </a:p>
          <a:p>
            <a:pPr marL="0" indent="0">
              <a:buNone/>
            </a:pPr>
            <a:r>
              <a:rPr lang="en-US" altLang="en-US" dirty="0"/>
              <a:t>	/* consume the item in next consumed */ </a:t>
            </a:r>
          </a:p>
          <a:p>
            <a:pPr marL="0" indent="0">
              <a:buNone/>
            </a:pPr>
            <a:r>
              <a:rPr lang="en-US" alt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 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 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section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0476" y="1091532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link</a:t>
            </a:r>
            <a:r>
              <a:rPr lang="en-US" altLang="en-US" sz="2000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 dirty="0"/>
              <a:t>Processes must name each other explicitly:</a:t>
            </a:r>
          </a:p>
          <a:p>
            <a:pPr lvl="1"/>
            <a:r>
              <a:rPr lang="en-US" altLang="en-US" sz="2100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 (</a:t>
            </a:r>
            <a:r>
              <a:rPr lang="en-US" altLang="en-US" i="1" dirty="0"/>
              <a:t>P, message</a:t>
            </a:r>
            <a:r>
              <a:rPr lang="en-US" altLang="en-US" dirty="0"/>
              <a:t>) – send a message to process P</a:t>
            </a:r>
          </a:p>
          <a:p>
            <a:pPr lvl="1"/>
            <a:r>
              <a:rPr lang="en-US" altLang="en-US" sz="2100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Q, message</a:t>
            </a:r>
            <a:r>
              <a:rPr lang="en-US" altLang="en-US" dirty="0"/>
              <a:t>) – receive a message from process Q</a:t>
            </a:r>
          </a:p>
          <a:p>
            <a:r>
              <a:rPr lang="en-US" altLang="en-US" dirty="0"/>
              <a:t>Properties of communication link</a:t>
            </a:r>
          </a:p>
          <a:p>
            <a:pPr lvl="1"/>
            <a:r>
              <a:rPr lang="en-US" altLang="en-US" dirty="0"/>
              <a:t>Links are established automatically</a:t>
            </a:r>
          </a:p>
          <a:p>
            <a:pPr lvl="1"/>
            <a:r>
              <a:rPr lang="en-US" altLang="en-US" dirty="0"/>
              <a:t>A link is associated with exactly one pair of communicating processes</a:t>
            </a:r>
          </a:p>
          <a:p>
            <a:pPr lvl="1"/>
            <a:r>
              <a:rPr lang="en-US" altLang="en-US" dirty="0"/>
              <a:t>Between each pair there exists exactly one link</a:t>
            </a:r>
          </a:p>
          <a:p>
            <a:pPr lvl="1"/>
            <a:r>
              <a:rPr lang="en-US" altLang="en-US" dirty="0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sz="2100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sz="2100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2"/>
            <a:r>
              <a:rPr lang="en-US" altLang="en-US" dirty="0"/>
              <a:t>Compiler</a:t>
            </a:r>
          </a:p>
          <a:p>
            <a:pPr lvl="2"/>
            <a:r>
              <a:rPr lang="en-US" altLang="en-US" dirty="0"/>
              <a:t>Text editor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588" y="164465"/>
            <a:ext cx="7850187" cy="576263"/>
          </a:xfrm>
        </p:spPr>
        <p:txBody>
          <a:bodyPr/>
          <a:lstStyle/>
          <a:p>
            <a:r>
              <a:rPr lang="en-US" altLang="en-US" dirty="0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/>
              <a:t>POSIX Shared Memory</a:t>
            </a:r>
          </a:p>
          <a:p>
            <a:pPr lvl="1"/>
            <a:r>
              <a:rPr lang="en-US" altLang="en-US"/>
              <a:t>Process first creates shared memory segment</a:t>
            </a:r>
            <a:br>
              <a:rPr lang="en-US" altLang="en-US"/>
            </a:b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shm_fd = shm_open(name, O CREAT | O RDWR, 0666);</a:t>
            </a:r>
          </a:p>
          <a:p>
            <a:pPr lvl="1"/>
            <a:r>
              <a:rPr lang="en-US" altLang="en-US"/>
              <a:t>Also used to open an existing segment</a:t>
            </a:r>
          </a:p>
          <a:p>
            <a:pPr lvl="1"/>
            <a:r>
              <a:rPr lang="en-US" altLang="en-US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	</a:t>
            </a:r>
            <a:r>
              <a:rPr lang="en-US" altLang="en-US" b="1">
                <a:latin typeface="Courier New" panose="02070309020205020404" pitchFamily="49" charset="0"/>
              </a:rPr>
              <a:t>ftruncate(shm_fd, 4096); </a:t>
            </a:r>
          </a:p>
          <a:p>
            <a:pPr lvl="1"/>
            <a:r>
              <a:rPr lang="en-US" altLang="en-US"/>
              <a:t>Use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 </a:t>
            </a:r>
            <a:r>
              <a:rPr lang="en-US" altLang="en-US"/>
              <a:t>to memory-map a file pointer to the shared memory object</a:t>
            </a:r>
          </a:p>
          <a:p>
            <a:pPr lvl="1"/>
            <a:r>
              <a:rPr lang="en-US" altLang="en-US"/>
              <a:t>Reading and writing to shared memory is done by using the pointer returned by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</a:t>
            </a:r>
            <a:r>
              <a:rPr lang="en-US" altLang="en-US"/>
              <a:t>.</a:t>
            </a:r>
            <a:br>
              <a:rPr lang="en-US" altLang="en-US"/>
            </a:br>
            <a:br>
              <a:rPr lang="en-US" altLang="en-US"/>
            </a:br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23018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/>
              <a:t>Mach communication is message based</a:t>
            </a:r>
          </a:p>
          <a:p>
            <a:pPr lvl="1"/>
            <a:r>
              <a:rPr lang="en-US" altLang="en-US"/>
              <a:t>Even system calls are messages</a:t>
            </a:r>
          </a:p>
          <a:p>
            <a:pPr lvl="1"/>
            <a:r>
              <a:rPr lang="en-US" altLang="en-US"/>
              <a:t>Each task gets two ports at creation- Kernel and Notify</a:t>
            </a:r>
          </a:p>
          <a:p>
            <a:pPr lvl="1"/>
            <a:r>
              <a:rPr lang="en-US" altLang="en-US"/>
              <a:t>Messages are sent and received using the </a:t>
            </a:r>
            <a:r>
              <a:rPr lang="en-US" altLang="en-US" b="1">
                <a:latin typeface="Courier New" panose="02070309020205020404" pitchFamily="49" charset="0"/>
              </a:rPr>
              <a:t>mach_msg() </a:t>
            </a:r>
            <a:r>
              <a:rPr lang="en-US" altLang="en-US"/>
              <a:t>function</a:t>
            </a:r>
          </a:p>
          <a:p>
            <a:pPr lvl="1"/>
            <a:r>
              <a:rPr lang="en-US" altLang="en-US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	mach_port_allocate()</a:t>
            </a:r>
          </a:p>
          <a:p>
            <a:pPr lvl="1"/>
            <a:r>
              <a:rPr lang="en-US" altLang="en-US"/>
              <a:t>Send and receive are flexible, for example four options if mailbox full:</a:t>
            </a:r>
          </a:p>
          <a:p>
            <a:pPr lvl="2"/>
            <a:r>
              <a:rPr lang="en-US" altLang="en-US"/>
              <a:t>Wait indefinitely</a:t>
            </a:r>
          </a:p>
          <a:p>
            <a:pPr lvl="2"/>
            <a:r>
              <a:rPr lang="en-US" altLang="en-US"/>
              <a:t>Wait at most n milliseconds</a:t>
            </a:r>
          </a:p>
          <a:p>
            <a:pPr lvl="2"/>
            <a:r>
              <a:rPr lang="en-US" altLang="en-US"/>
              <a:t>Return immediately</a:t>
            </a:r>
          </a:p>
          <a:p>
            <a:pPr lvl="2"/>
            <a:r>
              <a:rPr lang="en-US" altLang="en-US"/>
              <a:t>Temporarily cache a message</a:t>
            </a:r>
          </a:p>
          <a:p>
            <a:pPr lvl="1"/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16935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 dirty="0">
                <a:latin typeface="Courier New" panose="02070309020205020404" pitchFamily="49" charset="0"/>
              </a:rPr>
              <a:t>{</a:t>
            </a:r>
            <a:br>
              <a:rPr kumimoji="0" lang="en-US" altLang="en-US" sz="1400" b="1" dirty="0">
                <a:latin typeface="Courier New" panose="02070309020205020404" pitchFamily="49" charset="0"/>
              </a:rPr>
            </a:br>
            <a:r>
              <a:rPr kumimoji="0" lang="en-US" altLang="en-US" sz="14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b="1" dirty="0" err="1">
                <a:latin typeface="Courier New" panose="02070309020205020404" pitchFamily="49" charset="0"/>
              </a:rPr>
              <a:t>mach_msg_header_t</a:t>
            </a:r>
            <a:r>
              <a:rPr kumimoji="0" lang="en-US" altLang="en-US" b="1" dirty="0">
                <a:latin typeface="Courier New" panose="02070309020205020404" pitchFamily="49" charset="0"/>
              </a:rPr>
              <a:t>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 dirty="0">
                <a:latin typeface="Courier New" panose="02070309020205020404" pitchFamily="49" charset="0"/>
              </a:rPr>
              <a:t>}</a:t>
            </a:r>
            <a:r>
              <a:rPr kumimoji="0" lang="en-US" altLang="en-US" b="1" dirty="0">
                <a:latin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</a:rPr>
            </a:br>
            <a:r>
              <a:rPr kumimoji="0" lang="en-US" altLang="en-US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b="1" dirty="0">
                <a:latin typeface="Courier New" panose="02070309020205020404" pitchFamily="49" charset="0"/>
              </a:rPr>
              <a:t>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b="1" dirty="0">
                <a:latin typeface="Courier New" panose="02070309020205020404" pitchFamily="49" charset="0"/>
              </a:rPr>
              <a:t> port t server;</a:t>
            </a:r>
            <a:br>
              <a:rPr kumimoji="0" lang="en-US" altLang="en-US" b="1" dirty="0">
                <a:latin typeface="Courier New" panose="02070309020205020404" pitchFamily="49" charset="0"/>
              </a:rPr>
            </a:br>
            <a:endParaRPr kumimoji="0"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154305"/>
            <a:ext cx="7526337" cy="576263"/>
          </a:xfrm>
        </p:spPr>
        <p:txBody>
          <a:bodyPr/>
          <a:lstStyle/>
          <a:p>
            <a:r>
              <a:rPr lang="en-US" altLang="en-US" dirty="0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16617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38125"/>
            <a:ext cx="8229600" cy="576263"/>
          </a:xfrm>
        </p:spPr>
        <p:txBody>
          <a:bodyPr/>
          <a:lstStyle/>
          <a:p>
            <a:r>
              <a:rPr lang="en-US" altLang="en-US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 procedure call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11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838"/>
            <a:ext cx="8229600" cy="576262"/>
          </a:xfrm>
        </p:spPr>
        <p:txBody>
          <a:bodyPr/>
          <a:lstStyle/>
          <a:p>
            <a:r>
              <a:rPr lang="en-US" altLang="en-US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083" y="91440"/>
            <a:ext cx="8229600" cy="64008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7560" y="131476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port is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58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1601"/>
            <a:ext cx="8077200" cy="608648"/>
          </a:xfrm>
        </p:spPr>
        <p:txBody>
          <a:bodyPr/>
          <a:lstStyle/>
          <a:p>
            <a:r>
              <a:rPr lang="en-US" altLang="en-US" dirty="0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Again,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 Interface Definition Language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1081723"/>
            <a:ext cx="7672388" cy="4675187"/>
          </a:xfrm>
        </p:spPr>
        <p:txBody>
          <a:bodyPr/>
          <a:lstStyle/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B50CD0484DFD40A2257EED221056A9" ma:contentTypeVersion="2" ma:contentTypeDescription="Create a new document." ma:contentTypeScope="" ma:versionID="63f47ec7b977c9bd1f8dbd0249796a4f">
  <xsd:schema xmlns:xsd="http://www.w3.org/2001/XMLSchema" xmlns:xs="http://www.w3.org/2001/XMLSchema" xmlns:p="http://schemas.microsoft.com/office/2006/metadata/properties" xmlns:ns2="5dae416b-83ce-413b-b283-04564ec084a3" targetNamespace="http://schemas.microsoft.com/office/2006/metadata/properties" ma:root="true" ma:fieldsID="588b32a6fe46141156dfee8a4ca366ed" ns2:_="">
    <xsd:import namespace="5dae416b-83ce-413b-b283-04564ec084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e416b-83ce-413b-b283-04564ec084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BEB8F1-EAB1-4199-9A3A-1B9EC5AA2A63}"/>
</file>

<file path=customXml/itemProps2.xml><?xml version="1.0" encoding="utf-8"?>
<ds:datastoreItem xmlns:ds="http://schemas.openxmlformats.org/officeDocument/2006/customXml" ds:itemID="{C6E2F47E-3C9C-4C88-834F-A08B32842DDE}"/>
</file>

<file path=customXml/itemProps3.xml><?xml version="1.0" encoding="utf-8"?>
<ds:datastoreItem xmlns:ds="http://schemas.openxmlformats.org/officeDocument/2006/customXml" ds:itemID="{8B3316C1-35B8-47EE-AA43-93717A7DDB0F}"/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19088</TotalTime>
  <Words>3841</Words>
  <Application>Microsoft Office PowerPoint</Application>
  <PresentationFormat>On-screen Show (4:3)</PresentationFormat>
  <Paragraphs>478</Paragraphs>
  <Slides>75</Slides>
  <Notes>68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Microsoft PowerPoint Presentation</vt:lpstr>
      <vt:lpstr>Chapter 3:  Processes</vt:lpstr>
      <vt:lpstr>Chapter 3:  Processes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Shared Memory Solution</vt:lpstr>
      <vt:lpstr>Bounded-Buffer – Shared-Memory Solution</vt:lpstr>
      <vt:lpstr>Bounded-Buffer (Cont.)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354</cp:revision>
  <cp:lastPrinted>2013-10-02T18:16:40Z</cp:lastPrinted>
  <dcterms:created xsi:type="dcterms:W3CDTF">2011-01-13T23:43:38Z</dcterms:created>
  <dcterms:modified xsi:type="dcterms:W3CDTF">2021-02-17T18:02:11Z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0x010100DBB50CD0484DFD40A2257EED221056A9</vt:lpwstr>
  </property>
</Properties>
</file>